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9"/>
  </p:notesMasterIdLst>
  <p:sldIdLst>
    <p:sldId id="256" r:id="rId2"/>
    <p:sldId id="258" r:id="rId3"/>
    <p:sldId id="297" r:id="rId4"/>
    <p:sldId id="305" r:id="rId5"/>
    <p:sldId id="306" r:id="rId6"/>
    <p:sldId id="302" r:id="rId7"/>
    <p:sldId id="304" r:id="rId8"/>
    <p:sldId id="303" r:id="rId9"/>
    <p:sldId id="279" r:id="rId10"/>
    <p:sldId id="280" r:id="rId11"/>
    <p:sldId id="281" r:id="rId12"/>
    <p:sldId id="283" r:id="rId13"/>
    <p:sldId id="298" r:id="rId14"/>
    <p:sldId id="285" r:id="rId15"/>
    <p:sldId id="287" r:id="rId16"/>
    <p:sldId id="286" r:id="rId17"/>
    <p:sldId id="288" r:id="rId18"/>
    <p:sldId id="289" r:id="rId19"/>
    <p:sldId id="276" r:id="rId20"/>
    <p:sldId id="290" r:id="rId21"/>
    <p:sldId id="301" r:id="rId22"/>
    <p:sldId id="269" r:id="rId23"/>
    <p:sldId id="291" r:id="rId24"/>
    <p:sldId id="292" r:id="rId25"/>
    <p:sldId id="293" r:id="rId26"/>
    <p:sldId id="294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195BE-9605-48EB-B69F-33B3F40008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slide" Target="slide22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22.xml"/><Relationship Id="rId5" Type="http://schemas.openxmlformats.org/officeDocument/2006/relationships/image" Target="../media/image22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8.png"/><Relationship Id="rId7" Type="http://schemas.openxmlformats.org/officeDocument/2006/relationships/slide" Target="slide2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8.png"/><Relationship Id="rId4" Type="http://schemas.openxmlformats.org/officeDocument/2006/relationships/image" Target="../media/image38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40.jpg"/><Relationship Id="rId21" Type="http://schemas.openxmlformats.org/officeDocument/2006/relationships/slide" Target="slide13.xml"/><Relationship Id="rId7" Type="http://schemas.openxmlformats.org/officeDocument/2006/relationships/image" Target="../media/image42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2" Type="http://schemas.openxmlformats.org/officeDocument/2006/relationships/slide" Target="slide25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4.xml"/><Relationship Id="rId24" Type="http://schemas.openxmlformats.org/officeDocument/2006/relationships/slide" Target="slide17.xml"/><Relationship Id="rId5" Type="http://schemas.openxmlformats.org/officeDocument/2006/relationships/image" Target="../media/image41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6.xml"/><Relationship Id="rId9" Type="http://schemas.openxmlformats.org/officeDocument/2006/relationships/image" Target="../media/image43.jpeg"/><Relationship Id="rId14" Type="http://schemas.openxmlformats.org/officeDocument/2006/relationships/slide" Target="slide6.xml"/><Relationship Id="rId22" Type="http://schemas.openxmlformats.org/officeDocument/2006/relationships/slide" Target="slide14.xml"/><Relationship Id="rId27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1.png"/><Relationship Id="rId7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54.png"/><Relationship Id="rId9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slide" Target="slide22.xml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slide" Target="slide2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Optics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02/08/16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0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allAtOnce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8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8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429000"/>
            <a:ext cx="2952328" cy="2975275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09120"/>
            <a:ext cx="5328592" cy="202281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96762E-6 L 0.42136 -0.3320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59" y="-1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44126E-6 L 0.30712 -0.00047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4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132856"/>
            <a:ext cx="6048672" cy="2962655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4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4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4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en-NZ" sz="4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Two</a:t>
                </a:r>
                <a:r>
                  <a:rPr lang="hu-HU" sz="5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DPAs</a:t>
                </a:r>
                <a:r>
                  <a:rPr lang="hu-HU" sz="5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5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Plant-controller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Properties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corresponding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connecting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wire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shifted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destructive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interference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blipFill rotWithShape="1">
                <a:blip r:embed="rId3"/>
                <a:stretch>
                  <a:fillRect l="-705" t="-2826" b="-26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noFill/>
              <a:effectLst/>
            </p:spPr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DPA</a:t>
                </a:r>
                <a:r>
                  <a:rPr lang="hu-HU" sz="36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[1,2]</a:t>
                </a:r>
                <a:endParaRPr lang="hu-HU" sz="3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8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23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:r>
                  <a:rPr lang="hu-HU" sz="2300" i="1" dirty="0" smtClean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3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9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blipFill rotWithShape="1">
                <a:blip r:embed="rId4"/>
                <a:stretch>
                  <a:fillRect l="-1410" t="-36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6159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[3]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:18371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2013)</a:t>
            </a:r>
            <a:endParaRPr lang="en-US" sz="1200" b="1" dirty="0"/>
          </a:p>
        </p:txBody>
      </p:sp>
      <p:pic>
        <p:nvPicPr>
          <p:cNvPr id="11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283 -0.152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06" y="-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8" grpId="0" uiExpand="1" build="p"/>
      <p:bldP spid="3" grpId="0" uiExpand="1" build="p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Non-Markovian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 </a:t>
                </a:r>
                <a:r>
                  <a:rPr lang="hu-HU" sz="20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1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1+</m:t>
                              </m:r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b="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hu-HU" sz="1800" b="1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==</m:t>
                      </m:r>
                      <m:rad>
                        <m:radPr>
                          <m:degHide m:val="on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sz="15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→2</m:t>
                    </m:r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(1−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)</m:t>
                        </m:r>
                      </m:e>
                    </m:rad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input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limUpp>
                        <m:limUpp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limUppPr>
                        <m:e>
                          <m:rad>
                            <m:radPr>
                              <m:degHide m:val="on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brk/>
                                </m:r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rad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1−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sSup>
                                    <m:sSupPr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hu-HU" sz="20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acc>
                                    <m:accPr>
                                      <m:chr m:val="̂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lim>
                      </m:limUpp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423" t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553731"/>
            <a:ext cx="5760640" cy="2971613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Téglalap 7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5319E-6 L 0.18906 -0.098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-490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 b="0" i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Shifted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sidebands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combination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sp>
        <p:nvSpPr>
          <p:cNvPr id="6" name="Téglalap 5"/>
          <p:cNvSpPr/>
          <p:nvPr/>
        </p:nvSpPr>
        <p:spPr>
          <a:xfrm>
            <a:off x="3028587" y="3498699"/>
            <a:ext cx="5719877" cy="2881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65" y="3498699"/>
            <a:ext cx="2860399" cy="288262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87" y="3497511"/>
            <a:ext cx="2859478" cy="2881703"/>
          </a:xfrm>
          <a:prstGeom prst="rect">
            <a:avLst/>
          </a:prstGeom>
          <a:noFill/>
          <a:ln w="28575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0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00833E-6 L 0.03038 -0.08372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4186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/>
      <p:bldP spid="6" grpId="0" uiExpand="1" animBg="1"/>
      <p:bldP spid="6" grpId="1" uiExpan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317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en-US" sz="1000" b="1" dirty="0"/>
          </a:p>
        </p:txBody>
      </p:sp>
      <p:pic>
        <p:nvPicPr>
          <p:cNvPr id="16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8" grpId="0" uiExpand="1" build="p"/>
      <p:bldP spid="9" grpId="0" build="p"/>
      <p:bldP spid="10" grpId="0" uiExpand="1" build="p"/>
      <p:bldP spid="11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5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3" grpId="0" uiExpand="1" build="p"/>
      <p:bldP spid="9" grpId="0" build="p"/>
      <p:bldP spid="10" grpId="0" build="p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 14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12" grpId="0" uiExpand="1" build="p"/>
      <p:bldP spid="14" grpId="0" animBg="1"/>
      <p:bldP spid="13" grpId="0" build="p"/>
      <p:bldP spid="11" grpId="0" build="p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Csoportba foglalás 10"/>
          <p:cNvGrpSpPr/>
          <p:nvPr/>
        </p:nvGrpSpPr>
        <p:grpSpPr>
          <a:xfrm>
            <a:off x="1605144" y="1269320"/>
            <a:ext cx="5933713" cy="5202000"/>
            <a:chOff x="2124773" y="1628800"/>
            <a:chExt cx="4821937" cy="4227322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7" name="Téglalap 6"/>
            <p:cNvSpPr/>
            <p:nvPr/>
          </p:nvSpPr>
          <p:spPr>
            <a:xfrm>
              <a:off x="2124773" y="1628800"/>
              <a:ext cx="4821937" cy="42273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Kép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437" t="4780" r="193"/>
            <a:stretch/>
          </p:blipFill>
          <p:spPr>
            <a:xfrm>
              <a:off x="2128590" y="1628800"/>
              <a:ext cx="4818120" cy="4217620"/>
            </a:xfrm>
            <a:prstGeom prst="rect">
              <a:avLst/>
            </a:prstGeom>
            <a:ln w="28575">
              <a:noFill/>
            </a:ln>
          </p:spPr>
        </p:pic>
      </p:grpSp>
      <p:sp>
        <p:nvSpPr>
          <p:cNvPr id="28" name="Felhő 27"/>
          <p:cNvSpPr/>
          <p:nvPr/>
        </p:nvSpPr>
        <p:spPr>
          <a:xfrm>
            <a:off x="2894285" y="4610736"/>
            <a:ext cx="3723446" cy="962603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29" name="Felhő 28"/>
          <p:cNvSpPr/>
          <p:nvPr/>
        </p:nvSpPr>
        <p:spPr>
          <a:xfrm>
            <a:off x="5073864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sp>
        <p:nvSpPr>
          <p:cNvPr id="31" name="Felhő 30"/>
          <p:cNvSpPr/>
          <p:nvPr/>
        </p:nvSpPr>
        <p:spPr>
          <a:xfrm flipH="1">
            <a:off x="2650633" y="3373588"/>
            <a:ext cx="1683415" cy="1107510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3926"/>
              </a:solidFill>
            </a:endParaRPr>
          </a:p>
        </p:txBody>
      </p:sp>
      <p:cxnSp>
        <p:nvCxnSpPr>
          <p:cNvPr id="14" name="Egyenes összekötő nyíllal 13"/>
          <p:cNvCxnSpPr/>
          <p:nvPr/>
        </p:nvCxnSpPr>
        <p:spPr>
          <a:xfrm flipH="1">
            <a:off x="4759331" y="3711438"/>
            <a:ext cx="215114" cy="952396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/>
          <p:cNvCxnSpPr/>
          <p:nvPr/>
        </p:nvCxnSpPr>
        <p:spPr>
          <a:xfrm>
            <a:off x="5203636" y="2009005"/>
            <a:ext cx="666112" cy="1385002"/>
          </a:xfrm>
          <a:prstGeom prst="straightConnector1">
            <a:avLst/>
          </a:prstGeom>
          <a:ln w="38100" cap="rnd">
            <a:solidFill>
              <a:srgbClr val="583926"/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nyíllal 21"/>
          <p:cNvCxnSpPr/>
          <p:nvPr/>
        </p:nvCxnSpPr>
        <p:spPr>
          <a:xfrm flipH="1">
            <a:off x="3357145" y="2554031"/>
            <a:ext cx="566494" cy="819557"/>
          </a:xfrm>
          <a:prstGeom prst="straightConnector1">
            <a:avLst/>
          </a:prstGeom>
          <a:ln w="38100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églalap 23"/>
          <p:cNvSpPr/>
          <p:nvPr/>
        </p:nvSpPr>
        <p:spPr>
          <a:xfrm>
            <a:off x="4706171" y="3471049"/>
            <a:ext cx="23271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5" name="Téglalap 24"/>
          <p:cNvSpPr/>
          <p:nvPr/>
        </p:nvSpPr>
        <p:spPr>
          <a:xfrm>
            <a:off x="2730374" y="4774647"/>
            <a:ext cx="390961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6" name="Téglalap 25"/>
          <p:cNvSpPr/>
          <p:nvPr/>
        </p:nvSpPr>
        <p:spPr>
          <a:xfrm>
            <a:off x="2189909" y="3488769"/>
            <a:ext cx="2606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21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21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21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1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1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011E-6 L -0.27569 -0.2109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85" y="-10546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2" grpId="0" animBg="1"/>
      <p:bldP spid="55" grpId="0"/>
      <p:bldP spid="56" grpId="0"/>
      <p:bldP spid="57" grpId="0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24" grpId="0"/>
      <p:bldP spid="24" grpId="1"/>
      <p:bldP spid="25" grpId="0"/>
      <p:bldP spid="25" grpId="1"/>
      <p:bldP spid="26" grpId="0"/>
      <p:bldP spid="26" grpId="1"/>
      <p:bldP spid="43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</a:t>
            </a: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Non-Markovian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(DPA)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sp>
        <p:nvSpPr>
          <p:cNvPr id="20" name="Téglalap 19"/>
          <p:cNvSpPr/>
          <p:nvPr/>
        </p:nvSpPr>
        <p:spPr>
          <a:xfrm>
            <a:off x="755576" y="3284984"/>
            <a:ext cx="7560000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576" y="3284984"/>
            <a:ext cx="2520000" cy="2539586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5" name="Kép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76" y="3284984"/>
            <a:ext cx="2520000" cy="2539585"/>
          </a:xfrm>
          <a:prstGeom prst="rect">
            <a:avLst/>
          </a:prstGeom>
          <a:ln w="28575">
            <a:noFill/>
          </a:ln>
        </p:spPr>
      </p:pic>
      <p:pic>
        <p:nvPicPr>
          <p:cNvPr id="17" name="Kép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84984"/>
            <a:ext cx="2520000" cy="2539585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70021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dde23,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Statistical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Optics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2 (2009)</a:t>
            </a:r>
            <a:endParaRPr lang="en-US" sz="1200" b="1" dirty="0"/>
          </a:p>
          <a:p>
            <a:endParaRPr lang="en-US" sz="1000" b="1" dirty="0"/>
          </a:p>
        </p:txBody>
      </p:sp>
      <p:pic>
        <p:nvPicPr>
          <p:cNvPr id="2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0023 L 0.01979 -0.32886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16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9" grpId="0" build="p"/>
      <p:bldP spid="21" grpId="0" animBg="1"/>
      <p:bldP spid="20" grpId="0" animBg="1"/>
      <p:bldP spid="20" grpId="1" animBg="1"/>
      <p:bldP spid="12" grpId="0" uiExpand="1" build="p"/>
      <p:bldP spid="23" grpId="0" build="p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controlling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Memory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effect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General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two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different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2843808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3" name="Téglalap 22">
            <a:hlinkClick r:id="rId24" action="ppaction://hlinksldjump"/>
          </p:cNvPr>
          <p:cNvSpPr/>
          <p:nvPr/>
        </p:nvSpPr>
        <p:spPr>
          <a:xfrm>
            <a:off x="3524311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8" name="Téglalap 27">
            <a:hlinkClick r:id="rId25" action="ppaction://hlinksldjump"/>
          </p:cNvPr>
          <p:cNvSpPr/>
          <p:nvPr/>
        </p:nvSpPr>
        <p:spPr>
          <a:xfrm>
            <a:off x="425176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9" name="Téglalap 28">
            <a:hlinkClick r:id="rId26" action="ppaction://hlinksldjump"/>
          </p:cNvPr>
          <p:cNvSpPr/>
          <p:nvPr/>
        </p:nvSpPr>
        <p:spPr>
          <a:xfrm>
            <a:off x="5011416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0" name="Téglalap 29">
            <a:hlinkClick r:id="rId27" action="ppaction://hlinksldjump"/>
          </p:cNvPr>
          <p:cNvSpPr/>
          <p:nvPr/>
        </p:nvSpPr>
        <p:spPr>
          <a:xfrm>
            <a:off x="569192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7" grpId="0"/>
      <p:bldP spid="61" grpId="0"/>
      <p:bldP spid="62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23" grpId="0"/>
      <p:bldP spid="28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20" grpId="0" animBg="1"/>
      <p:bldP spid="2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15" grpId="0" build="p"/>
      <p:bldP spid="2" grpId="0"/>
      <p:bldP spid="16" grpId="0" build="p"/>
      <p:bldP spid="17" grpId="0" build="p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5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uiExpand="1" build="p"/>
      <p:bldP spid="2" grpId="0"/>
      <p:bldP spid="17" grpId="0" build="p"/>
      <p:bldP spid="22" grpId="0" animBg="1"/>
      <p:bldP spid="16" grpId="0" build="p"/>
      <p:bldP spid="1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18" grpId="0"/>
      <p:bldP spid="15" grpId="0" uiExpand="1" build="p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Output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threshold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vacuum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has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finite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number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photons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</a:t>
            </a:r>
            <a:endParaRPr lang="en-NZ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4" name="squeez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00" y="2313336"/>
            <a:ext cx="8280000" cy="41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" name="Téglalap 6"/>
          <p:cNvSpPr/>
          <p:nvPr/>
        </p:nvSpPr>
        <p:spPr>
          <a:xfrm>
            <a:off x="432000" y="2313336"/>
            <a:ext cx="486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aseline="40000" dirty="0">
                <a:solidFill>
                  <a:srgbClr val="583926"/>
                </a:solidFill>
                <a:latin typeface="Centaur" panose="02030504050205020304" pitchFamily="18" charset="0"/>
              </a:rPr>
              <a:t>[1]</a:t>
            </a:r>
            <a:endParaRPr lang="en-US" sz="2000" dirty="0"/>
          </a:p>
        </p:txBody>
      </p:sp>
      <p:sp>
        <p:nvSpPr>
          <p:cNvPr id="8" name="Téglalap 7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Python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QUTIP</a:t>
            </a:r>
            <a:endParaRPr lang="en-US" sz="1200" b="1" dirty="0"/>
          </a:p>
        </p:txBody>
      </p:sp>
      <p:pic>
        <p:nvPicPr>
          <p:cNvPr id="10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2708920"/>
                <a:ext cx="4572000" cy="59945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uiExpand="1" build="p" animBg="1"/>
      <p:bldP spid="7" grpId="0"/>
      <p:bldP spid="8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numCol="2" spcCol="108000"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Open-loop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Reaching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target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relies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engineering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Hamiltonian</a:t>
            </a: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evolution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output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preserves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output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Closed-loop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’s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Adjustment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accordingly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Measurement-based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example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Pyragas-type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</a:p>
          <a:p>
            <a:pPr lvl="2" algn="just">
              <a:lnSpc>
                <a:spcPct val="110000"/>
              </a:lnSpc>
            </a:pP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PLA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170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:421 (1992),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:046203 (2005)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Extra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degrees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freedom</a:t>
            </a: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Alters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relaxation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time-scale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unstable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periodic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orbitals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laser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(IEEE </a:t>
            </a:r>
            <a:r>
              <a:rPr lang="hu-HU" sz="18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J.Q.El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.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:347 (1980),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78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:056213 (2008))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274320" lvl="1" indent="-274320" algn="just">
              <a:lnSpc>
                <a:spcPct val="110000"/>
              </a:lnSpc>
              <a:buClr>
                <a:schemeClr val="accent3"/>
              </a:buClr>
              <a:buSzPct val="95000"/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91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:052321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(2015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))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Recovered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Rabi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single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(PRL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110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:013601 (2013), 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:053801 (2015))</a:t>
            </a:r>
            <a:endParaRPr lang="hu-HU" sz="2200" b="1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Faster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convergence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steady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(NJP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:065004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2014))</a:t>
            </a:r>
            <a:endParaRPr lang="hu-HU" sz="18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50" y="1916832"/>
            <a:ext cx="3333914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/>
              </a:bodyPr>
              <a:lstStyle/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Long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10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𝑀𝐻𝑧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⋅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000" b="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(overall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22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Considered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20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𝑛𝑠</m:t>
                    </m:r>
                  </m:oMath>
                </a14:m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free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propagation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𝑙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5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Previous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5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10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%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Ideas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realization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values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IEEE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Aut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Contr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b="1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57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:2045 (2012)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possibilities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Ringresonator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nonlinearities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fabricated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 +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Circuit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QED,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705" t="-343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Feasibility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long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3312368" cy="2321673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17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Open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400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Markovian 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sSub>
                        <m:sSubPr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</m:sSub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)=−</m:t>
                      </m:r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a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(0)</m:t>
                    </m:r>
                  </m:oMath>
                </a14:m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which</a:t>
                </a:r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satisfies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semigroup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property</a:t>
                </a:r>
                <a:r>
                  <a:rPr lang="hu-HU" sz="5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open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𝒦</m:t>
                          </m:r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sz="50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If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exists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invertible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5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a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time-local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constructed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Lindblad-like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form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</a:t>
                </a:r>
                <a:endParaRPr lang="hu-HU" sz="5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58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705" t="-111" r="-9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679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(2015), 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H.-P. Breuer, F.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Petruccione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The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theory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open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2007),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uiExpand="1" build="p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Description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environment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325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𝑆𝐸𝐼</m:t>
                          </m:r>
                        </m:sub>
                      </m:sSub>
                      <m:d>
                        <m:d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operators:</a:t>
                </a:r>
                <a14:m>
                  <m:oMath xmlns:m="http://schemas.openxmlformats.org/officeDocument/2006/math">
                    <m:r>
                      <a:rPr lang="hu-HU" sz="43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3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43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Dissipation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</m:t>
                      </m:r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hu-HU" sz="4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Noise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hu-HU" sz="49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thermal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distribution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4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p>
                        </m:sSup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−1</m:t>
                        </m:r>
                      </m:den>
                    </m:f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423" t="-22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137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PRA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93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:063820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CQF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model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noFill/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Components: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coupled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1D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unipartite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superconducting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transmission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line, …</a:t>
                </a:r>
                <a:endParaRPr lang="hu-HU" sz="3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Lagrangian</a:t>
                </a:r>
                <a:r>
                  <a:rPr lang="hu-HU" sz="4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4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  <m:sup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hu-HU" sz="29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Massless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scalar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Euler-Lagrange: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blipFill rotWithShape="1">
                <a:blip r:embed="rId2"/>
                <a:stretch>
                  <a:fillRect l="-1364" t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037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(2015)</a:t>
            </a:r>
            <a:endParaRPr lang="en-US" sz="10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1604"/>
          <a:stretch/>
        </p:blipFill>
        <p:spPr>
          <a:xfrm>
            <a:off x="4847648" y="1340768"/>
            <a:ext cx="3972824" cy="331236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 (RWA):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𝑆𝐸</m:t>
                        </m:r>
                      </m:sub>
                    </m:sSub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hu-HU" sz="3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36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𝜔𝜏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blipFill rotWithShape="1">
                <a:blip r:embed="rId6"/>
                <a:stretch>
                  <a:fillRect l="-778" t="-2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  <p:bldP spid="3" grpId="0" build="p"/>
      <p:bldP spid="9" grpId="0"/>
      <p:bldP spid="1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8" y="2356142"/>
            <a:ext cx="5070285" cy="41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58E-6 L 0.2441 -0.103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518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4" grpId="0" uiExpand="1" build="p"/>
      <p:bldP spid="10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8104</TotalTime>
  <Words>3246</Words>
  <Application>Microsoft Office PowerPoint</Application>
  <PresentationFormat>Diavetítés a képernyőre (4:3 oldalarány)</PresentationFormat>
  <Paragraphs>315</Paragraphs>
  <Slides>27</Slides>
  <Notes>1</Notes>
  <HiddenSlides>0</HiddenSlides>
  <MMClips>3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28" baseType="lpstr">
      <vt:lpstr>Áramlás</vt:lpstr>
      <vt:lpstr>Is delay always </vt:lpstr>
      <vt:lpstr>Outline</vt:lpstr>
      <vt:lpstr>Quantum control</vt:lpstr>
      <vt:lpstr>PowerPoint bemutató</vt:lpstr>
      <vt:lpstr>PowerPoint bemutató</vt:lpstr>
      <vt:lpstr>Open quantum system[1,2]</vt:lpstr>
      <vt:lpstr>Description of the environment[1,2]</vt:lpstr>
      <vt:lpstr>Time-delayed CQF model system[1]</vt:lpstr>
      <vt:lpstr>Optical squeezing</vt:lpstr>
      <vt:lpstr>Degenerate Parametric Amplifier</vt:lpstr>
      <vt:lpstr>Coherent feedback with DPA[1,2]</vt:lpstr>
      <vt:lpstr>DPA with time-delayed coherent feedback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  <vt:lpstr>Degenerate Parametric Amplifier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313</cp:revision>
  <dcterms:created xsi:type="dcterms:W3CDTF">2016-02-22T19:45:39Z</dcterms:created>
  <dcterms:modified xsi:type="dcterms:W3CDTF">2016-08-01T19:04:11Z</dcterms:modified>
</cp:coreProperties>
</file>